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7" r:id="rId4"/>
    <p:sldMasterId id="2147493494" r:id="rId5"/>
  </p:sldMasterIdLst>
  <p:notesMasterIdLst>
    <p:notesMasterId r:id="rId29"/>
  </p:notesMasterIdLst>
  <p:sldIdLst>
    <p:sldId id="256" r:id="rId6"/>
    <p:sldId id="2849" r:id="rId7"/>
    <p:sldId id="2855" r:id="rId8"/>
    <p:sldId id="2848" r:id="rId9"/>
    <p:sldId id="2850" r:id="rId10"/>
    <p:sldId id="2847" r:id="rId11"/>
    <p:sldId id="2851" r:id="rId12"/>
    <p:sldId id="2858" r:id="rId13"/>
    <p:sldId id="447" r:id="rId14"/>
    <p:sldId id="2854" r:id="rId15"/>
    <p:sldId id="2852" r:id="rId16"/>
    <p:sldId id="2824" r:id="rId17"/>
    <p:sldId id="262" r:id="rId18"/>
    <p:sldId id="2867" r:id="rId19"/>
    <p:sldId id="2866" r:id="rId20"/>
    <p:sldId id="2862" r:id="rId21"/>
    <p:sldId id="2750" r:id="rId22"/>
    <p:sldId id="2755" r:id="rId23"/>
    <p:sldId id="2757" r:id="rId24"/>
    <p:sldId id="2868" r:id="rId25"/>
    <p:sldId id="2869" r:id="rId26"/>
    <p:sldId id="2865" r:id="rId27"/>
    <p:sldId id="2870"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anberg, Ned" initials="S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9" autoAdjust="0"/>
    <p:restoredTop sz="94008" autoAdjust="0"/>
  </p:normalViewPr>
  <p:slideViewPr>
    <p:cSldViewPr snapToGrid="0" snapToObjects="1">
      <p:cViewPr varScale="1">
        <p:scale>
          <a:sx n="104" d="100"/>
          <a:sy n="104" d="100"/>
        </p:scale>
        <p:origin x="1716"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08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EF763D-2C8D-4708-B9BD-A3B9014D5C85}" type="datetimeFigureOut">
              <a:rPr lang="en-US" smtClean="0"/>
              <a:t>6/29/2020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EFEBA-073A-457B-A24A-F3AC5AB24DA8}" type="slidenum">
              <a:rPr lang="en-US" smtClean="0"/>
              <a:t>‹#›</a:t>
            </a:fld>
            <a:endParaRPr lang="en-US"/>
          </a:p>
        </p:txBody>
      </p:sp>
    </p:spTree>
    <p:extLst>
      <p:ext uri="{BB962C8B-B14F-4D97-AF65-F5344CB8AC3E}">
        <p14:creationId xmlns:p14="http://schemas.microsoft.com/office/powerpoint/2010/main" val="978167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6175" y="687388"/>
            <a:ext cx="4568825" cy="3425825"/>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Section 625. Riverbank Protection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No development within 100 feet from the mean high water mark of named rivers and streams shall be permitted by the Administrative Officer, except for uses and structures that do not have the potential to threaten the stability of the stream bank, such as fencing, picnic tables, cooking grills, tents, recreational vehicles, and camping trailers, provided that such recreational equipment remain on the land less than six months of the year. </a:t>
            </a:r>
          </a:p>
          <a:p>
            <a:r>
              <a:rPr lang="en-US" sz="1200" b="0" i="0" u="none" strike="noStrike" kern="1200" baseline="0" dirty="0">
                <a:solidFill>
                  <a:schemeClr val="tx1"/>
                </a:solidFill>
                <a:latin typeface="+mn-lt"/>
                <a:ea typeface="+mn-ea"/>
                <a:cs typeface="+mn-cs"/>
              </a:rPr>
              <a:t>(b) Development that does not meet the test in Subsection (a) above will be reviewed under the standards for Fluvial Erosion Hazard Areas in Section 800. </a:t>
            </a:r>
            <a:endParaRPr lang="en-US" dirty="0"/>
          </a:p>
        </p:txBody>
      </p:sp>
      <p:sp>
        <p:nvSpPr>
          <p:cNvPr id="4" name="Slide Number Placeholder 3"/>
          <p:cNvSpPr>
            <a:spLocks noGrp="1"/>
          </p:cNvSpPr>
          <p:nvPr>
            <p:ph type="sldNum" sz="quarter" idx="10"/>
          </p:nvPr>
        </p:nvSpPr>
        <p:spPr/>
        <p:txBody>
          <a:bodyPr/>
          <a:lstStyle/>
          <a:p>
            <a:pPr>
              <a:defRPr/>
            </a:pPr>
            <a:r>
              <a:rPr lang="en-US"/>
              <a:t> </a:t>
            </a:r>
            <a:fld id="{0BB917D8-544F-41BE-9527-E8AFC78D3240}" type="slidenum">
              <a:rPr lang="en-US" b="0" smtClean="0"/>
              <a:pPr>
                <a:defRPr/>
              </a:pPr>
              <a:t>9</a:t>
            </a:fld>
            <a:endParaRPr lang="en-US" b="0"/>
          </a:p>
        </p:txBody>
      </p:sp>
    </p:spTree>
    <p:extLst>
      <p:ext uri="{BB962C8B-B14F-4D97-AF65-F5344CB8AC3E}">
        <p14:creationId xmlns:p14="http://schemas.microsoft.com/office/powerpoint/2010/main" val="3660810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pPr eaLnBrk="1" hangingPunct="1"/>
            <a:endParaRPr lang="en-US"/>
          </a:p>
        </p:txBody>
      </p:sp>
      <p:sp>
        <p:nvSpPr>
          <p:cNvPr id="171012" name="Slide Number Placeholder 3"/>
          <p:cNvSpPr txBox="1">
            <a:spLocks noGrp="1"/>
          </p:cNvSpPr>
          <p:nvPr/>
        </p:nvSpPr>
        <p:spPr bwMode="auto">
          <a:xfrm>
            <a:off x="4144618" y="9120813"/>
            <a:ext cx="3170583" cy="480387"/>
          </a:xfrm>
          <a:prstGeom prst="rect">
            <a:avLst/>
          </a:prstGeom>
          <a:noFill/>
          <a:ln w="9525">
            <a:noFill/>
            <a:miter lim="800000"/>
            <a:headEnd/>
            <a:tailEnd/>
          </a:ln>
        </p:spPr>
        <p:txBody>
          <a:bodyPr lIns="97316" tIns="48659" rIns="97316" bIns="48659" anchor="b"/>
          <a:lstStyle/>
          <a:p>
            <a:pPr marL="0" marR="0" lvl="0" indent="0" algn="r" defTabSz="973208" rtl="0" eaLnBrk="1" fontAlgn="base" latinLnBrk="0" hangingPunct="1">
              <a:lnSpc>
                <a:spcPct val="100000"/>
              </a:lnSpc>
              <a:spcBef>
                <a:spcPct val="0"/>
              </a:spcBef>
              <a:spcAft>
                <a:spcPct val="0"/>
              </a:spcAft>
              <a:buClrTx/>
              <a:buSzTx/>
              <a:buFontTx/>
              <a:buNone/>
              <a:tabLst/>
              <a:defRPr/>
            </a:pPr>
            <a:fld id="{59F5FFCF-0D2C-4A80-8B44-E204F91CAE1A}"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73208"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508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pPr eaLnBrk="1" hangingPunct="1"/>
            <a:endParaRPr lang="en-US"/>
          </a:p>
        </p:txBody>
      </p:sp>
      <p:sp>
        <p:nvSpPr>
          <p:cNvPr id="20484" name="Slide Number Placeholder 3"/>
          <p:cNvSpPr>
            <a:spLocks noGrp="1"/>
          </p:cNvSpPr>
          <p:nvPr>
            <p:ph type="sldNum" sz="quarter" idx="5"/>
          </p:nvPr>
        </p:nvSpPr>
        <p:spPr>
          <a:noFill/>
        </p:spPr>
        <p:txBody>
          <a:bodyPr/>
          <a:lstStyle/>
          <a:p>
            <a:pPr marL="0" marR="0" lvl="0" indent="0" algn="r" defTabSz="980996" rtl="0" eaLnBrk="1" fontAlgn="base" latinLnBrk="0" hangingPunct="1">
              <a:lnSpc>
                <a:spcPct val="100000"/>
              </a:lnSpc>
              <a:spcBef>
                <a:spcPct val="0"/>
              </a:spcBef>
              <a:spcAft>
                <a:spcPct val="0"/>
              </a:spcAft>
              <a:buClrTx/>
              <a:buSzTx/>
              <a:buFontTx/>
              <a:buNone/>
              <a:tabLst/>
              <a:defRPr/>
            </a:pPr>
            <a:fld id="{EE639652-FE40-4E3D-9713-2BED01E0D0DD}" type="slidenum">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80996" rtl="0" eaLnBrk="1" fontAlgn="base" latinLnBrk="0" hangingPunct="1">
                <a:lnSpc>
                  <a:spcPct val="100000"/>
                </a:lnSpc>
                <a:spcBef>
                  <a:spcPct val="0"/>
                </a:spcBef>
                <a:spcAft>
                  <a:spcPct val="0"/>
                </a:spcAft>
                <a:buClrTx/>
                <a:buSzTx/>
                <a:buFontTx/>
                <a:buNone/>
                <a:tabLst/>
                <a:defRPr/>
              </a:pPr>
              <a:t>18</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5122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eaLnBrk="1" hangingPunct="1"/>
            <a:endParaRPr lang="en-US"/>
          </a:p>
        </p:txBody>
      </p:sp>
      <p:sp>
        <p:nvSpPr>
          <p:cNvPr id="21508" name="Slide Number Placeholder 3"/>
          <p:cNvSpPr>
            <a:spLocks noGrp="1"/>
          </p:cNvSpPr>
          <p:nvPr>
            <p:ph type="sldNum" sz="quarter" idx="5"/>
          </p:nvPr>
        </p:nvSpPr>
        <p:spPr>
          <a:noFill/>
        </p:spPr>
        <p:txBody>
          <a:bodyPr/>
          <a:lstStyle/>
          <a:p>
            <a:pPr marL="0" marR="0" lvl="0" indent="0" algn="r" defTabSz="980996" rtl="0" eaLnBrk="1" fontAlgn="base" latinLnBrk="0" hangingPunct="1">
              <a:lnSpc>
                <a:spcPct val="100000"/>
              </a:lnSpc>
              <a:spcBef>
                <a:spcPct val="0"/>
              </a:spcBef>
              <a:spcAft>
                <a:spcPct val="0"/>
              </a:spcAft>
              <a:buClrTx/>
              <a:buSzTx/>
              <a:buFontTx/>
              <a:buNone/>
              <a:tabLst/>
              <a:defRPr/>
            </a:pPr>
            <a:fld id="{1AE15E00-15BA-48EC-9C93-7493AB0D303F}" type="slidenum">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80996"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38288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8ACDB3CC-F982-40F9-8DD6-BCC9AFBF44BD}" type="datetime1">
              <a:rPr lang="en-US" smtClean="0"/>
              <a:pPr/>
              <a:t>6/29/2020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8C2560D-EC28-3B41-86E8-18F1CE0113B4}"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8C2560D-EC28-3B41-86E8-18F1CE0113B4}"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3F8AA63-5BB1-48DB-9C1D-501B61E1E3CF}"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7E3205-4FD1-4672-BC0C-CA61117C7270}" type="slidenum">
              <a:rPr lang="en-US" smtClean="0"/>
              <a:t>‹#›</a:t>
            </a:fld>
            <a:endParaRPr lang="en-US"/>
          </a:p>
        </p:txBody>
      </p:sp>
    </p:spTree>
    <p:extLst>
      <p:ext uri="{BB962C8B-B14F-4D97-AF65-F5344CB8AC3E}">
        <p14:creationId xmlns:p14="http://schemas.microsoft.com/office/powerpoint/2010/main" val="2493182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8AA63-5BB1-48DB-9C1D-501B61E1E3CF}"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7E3205-4FD1-4672-BC0C-CA61117C7270}" type="slidenum">
              <a:rPr lang="en-US" smtClean="0"/>
              <a:t>‹#›</a:t>
            </a:fld>
            <a:endParaRPr lang="en-US"/>
          </a:p>
        </p:txBody>
      </p:sp>
    </p:spTree>
    <p:extLst>
      <p:ext uri="{BB962C8B-B14F-4D97-AF65-F5344CB8AC3E}">
        <p14:creationId xmlns:p14="http://schemas.microsoft.com/office/powerpoint/2010/main" val="4231601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3F8AA63-5BB1-48DB-9C1D-501B61E1E3CF}"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7E3205-4FD1-4672-BC0C-CA61117C7270}" type="slidenum">
              <a:rPr lang="en-US" smtClean="0"/>
              <a:t>‹#›</a:t>
            </a:fld>
            <a:endParaRPr lang="en-US"/>
          </a:p>
        </p:txBody>
      </p:sp>
    </p:spTree>
    <p:extLst>
      <p:ext uri="{BB962C8B-B14F-4D97-AF65-F5344CB8AC3E}">
        <p14:creationId xmlns:p14="http://schemas.microsoft.com/office/powerpoint/2010/main" val="3505783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8AA63-5BB1-48DB-9C1D-501B61E1E3CF}"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7E3205-4FD1-4672-BC0C-CA61117C7270}" type="slidenum">
              <a:rPr lang="en-US" smtClean="0"/>
              <a:t>‹#›</a:t>
            </a:fld>
            <a:endParaRPr lang="en-US"/>
          </a:p>
        </p:txBody>
      </p:sp>
    </p:spTree>
    <p:extLst>
      <p:ext uri="{BB962C8B-B14F-4D97-AF65-F5344CB8AC3E}">
        <p14:creationId xmlns:p14="http://schemas.microsoft.com/office/powerpoint/2010/main" val="472608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8AA63-5BB1-48DB-9C1D-501B61E1E3CF}" type="datetimeFigureOut">
              <a:rPr lang="en-US" smtClean="0"/>
              <a:t>6/29/2020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7E3205-4FD1-4672-BC0C-CA61117C7270}" type="slidenum">
              <a:rPr lang="en-US" smtClean="0"/>
              <a:t>‹#›</a:t>
            </a:fld>
            <a:endParaRPr lang="en-US"/>
          </a:p>
        </p:txBody>
      </p:sp>
    </p:spTree>
    <p:extLst>
      <p:ext uri="{BB962C8B-B14F-4D97-AF65-F5344CB8AC3E}">
        <p14:creationId xmlns:p14="http://schemas.microsoft.com/office/powerpoint/2010/main" val="2305135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8AA63-5BB1-48DB-9C1D-501B61E1E3CF}" type="datetimeFigureOut">
              <a:rPr lang="en-US" smtClean="0"/>
              <a:t>6/29/2020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7E3205-4FD1-4672-BC0C-CA61117C7270}" type="slidenum">
              <a:rPr lang="en-US" smtClean="0"/>
              <a:t>‹#›</a:t>
            </a:fld>
            <a:endParaRPr lang="en-US"/>
          </a:p>
        </p:txBody>
      </p:sp>
    </p:spTree>
    <p:extLst>
      <p:ext uri="{BB962C8B-B14F-4D97-AF65-F5344CB8AC3E}">
        <p14:creationId xmlns:p14="http://schemas.microsoft.com/office/powerpoint/2010/main" val="2997133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8AA63-5BB1-48DB-9C1D-501B61E1E3CF}" type="datetimeFigureOut">
              <a:rPr lang="en-US" smtClean="0"/>
              <a:t>6/29/2020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7E3205-4FD1-4672-BC0C-CA61117C7270}" type="slidenum">
              <a:rPr lang="en-US" smtClean="0"/>
              <a:t>‹#›</a:t>
            </a:fld>
            <a:endParaRPr lang="en-US"/>
          </a:p>
        </p:txBody>
      </p:sp>
    </p:spTree>
    <p:extLst>
      <p:ext uri="{BB962C8B-B14F-4D97-AF65-F5344CB8AC3E}">
        <p14:creationId xmlns:p14="http://schemas.microsoft.com/office/powerpoint/2010/main" val="1303823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8C2560D-EC28-3B41-86E8-18F1CE0113B4}"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3F8AA63-5BB1-48DB-9C1D-501B61E1E3CF}"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7E3205-4FD1-4672-BC0C-CA61117C7270}" type="slidenum">
              <a:rPr lang="en-US" smtClean="0"/>
              <a:t>‹#›</a:t>
            </a:fld>
            <a:endParaRPr lang="en-US"/>
          </a:p>
        </p:txBody>
      </p:sp>
    </p:spTree>
    <p:extLst>
      <p:ext uri="{BB962C8B-B14F-4D97-AF65-F5344CB8AC3E}">
        <p14:creationId xmlns:p14="http://schemas.microsoft.com/office/powerpoint/2010/main" val="2803947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3F8AA63-5BB1-48DB-9C1D-501B61E1E3CF}"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7E3205-4FD1-4672-BC0C-CA61117C7270}" type="slidenum">
              <a:rPr lang="en-US" smtClean="0"/>
              <a:t>‹#›</a:t>
            </a:fld>
            <a:endParaRPr lang="en-US"/>
          </a:p>
        </p:txBody>
      </p:sp>
    </p:spTree>
    <p:extLst>
      <p:ext uri="{BB962C8B-B14F-4D97-AF65-F5344CB8AC3E}">
        <p14:creationId xmlns:p14="http://schemas.microsoft.com/office/powerpoint/2010/main" val="3134523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8AA63-5BB1-48DB-9C1D-501B61E1E3CF}"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7E3205-4FD1-4672-BC0C-CA61117C7270}" type="slidenum">
              <a:rPr lang="en-US" smtClean="0"/>
              <a:t>‹#›</a:t>
            </a:fld>
            <a:endParaRPr lang="en-US"/>
          </a:p>
        </p:txBody>
      </p:sp>
    </p:spTree>
    <p:extLst>
      <p:ext uri="{BB962C8B-B14F-4D97-AF65-F5344CB8AC3E}">
        <p14:creationId xmlns:p14="http://schemas.microsoft.com/office/powerpoint/2010/main" val="1400246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8AA63-5BB1-48DB-9C1D-501B61E1E3CF}"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7E3205-4FD1-4672-BC0C-CA61117C7270}" type="slidenum">
              <a:rPr lang="en-US" smtClean="0"/>
              <a:t>‹#›</a:t>
            </a:fld>
            <a:endParaRPr lang="en-US"/>
          </a:p>
        </p:txBody>
      </p:sp>
    </p:spTree>
    <p:extLst>
      <p:ext uri="{BB962C8B-B14F-4D97-AF65-F5344CB8AC3E}">
        <p14:creationId xmlns:p14="http://schemas.microsoft.com/office/powerpoint/2010/main" val="645949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68C2560D-EC28-3B41-86E8-18F1CE0113B4}"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8C2560D-EC28-3B41-86E8-18F1CE0113B4}"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68C2560D-EC28-3B41-86E8-18F1CE0113B4}" type="datetimeFigureOut">
              <a:rPr lang="en-US" smtClean="0"/>
              <a:t>6/29/2020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8C2560D-EC28-3B41-86E8-18F1CE0113B4}" type="datetimeFigureOut">
              <a:rPr lang="en-US" smtClean="0"/>
              <a:t>6/29/2020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6/29/2020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dirty="0"/>
              <a:t>Click to edit Master title style</a:t>
            </a:r>
            <a:endParaRPr dirty="0"/>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68C2560D-EC28-3B41-86E8-18F1CE0113B4}" type="datetimeFigureOut">
              <a:rPr lang="en-US" smtClean="0"/>
              <a:t>6/29/2020</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2066355A-084C-D24E-9AD2-7E4FC41EA62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 id="2147493479"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3F8AA63-5BB1-48DB-9C1D-501B61E1E3CF}" type="datetimeFigureOut">
              <a:rPr lang="en-US" smtClean="0"/>
              <a:t>6/29/2020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7E3205-4FD1-4672-BC0C-CA61117C7270}" type="slidenum">
              <a:rPr lang="en-US" smtClean="0"/>
              <a:t>‹#›</a:t>
            </a:fld>
            <a:endParaRPr lang="en-US"/>
          </a:p>
        </p:txBody>
      </p:sp>
    </p:spTree>
    <p:extLst>
      <p:ext uri="{BB962C8B-B14F-4D97-AF65-F5344CB8AC3E}">
        <p14:creationId xmlns:p14="http://schemas.microsoft.com/office/powerpoint/2010/main" val="442704599"/>
      </p:ext>
    </p:extLst>
  </p:cSld>
  <p:clrMap bg1="lt1" tx1="dk1" bg2="lt2" tx2="dk2" accent1="accent1" accent2="accent2" accent3="accent3" accent4="accent4" accent5="accent5" accent6="accent6" hlink="hlink" folHlink="folHlink"/>
  <p:sldLayoutIdLst>
    <p:sldLayoutId id="2147493495" r:id="rId1"/>
    <p:sldLayoutId id="2147493496" r:id="rId2"/>
    <p:sldLayoutId id="2147493497" r:id="rId3"/>
    <p:sldLayoutId id="2147493498" r:id="rId4"/>
    <p:sldLayoutId id="2147493499" r:id="rId5"/>
    <p:sldLayoutId id="2147493500" r:id="rId6"/>
    <p:sldLayoutId id="2147493501" r:id="rId7"/>
    <p:sldLayoutId id="2147493502" r:id="rId8"/>
    <p:sldLayoutId id="2147493503" r:id="rId9"/>
    <p:sldLayoutId id="2147493504" r:id="rId10"/>
    <p:sldLayoutId id="21474935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Making Room for Rivers">
            <a:extLst>
              <a:ext uri="{FF2B5EF4-FFF2-40B4-BE49-F238E27FC236}">
                <a16:creationId xmlns:a16="http://schemas.microsoft.com/office/drawing/2014/main" id="{560C18D4-74CB-4B0D-A823-436B41BBC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637"/>
            <a:ext cx="9146079" cy="508115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5C72EA9F-509E-40D2-AEB1-3A87D1528D8A}"/>
              </a:ext>
            </a:extLst>
          </p:cNvPr>
          <p:cNvSpPr>
            <a:spLocks noGrp="1"/>
          </p:cNvSpPr>
          <p:nvPr>
            <p:ph type="ctrTitle"/>
          </p:nvPr>
        </p:nvSpPr>
        <p:spPr>
          <a:xfrm>
            <a:off x="3723542" y="6025660"/>
            <a:ext cx="5134708" cy="518171"/>
          </a:xfrm>
        </p:spPr>
        <p:txBody>
          <a:bodyPr/>
          <a:lstStyle/>
          <a:p>
            <a:r>
              <a:rPr lang="en-US" sz="2800" dirty="0"/>
              <a:t>www.floodtraining.vt.gov</a:t>
            </a:r>
          </a:p>
        </p:txBody>
      </p:sp>
    </p:spTree>
    <p:extLst>
      <p:ext uri="{BB962C8B-B14F-4D97-AF65-F5344CB8AC3E}">
        <p14:creationId xmlns:p14="http://schemas.microsoft.com/office/powerpoint/2010/main" val="735604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7A6CF3-1E73-4D11-BC25-C9A52071C1BE}"/>
              </a:ext>
            </a:extLst>
          </p:cNvPr>
          <p:cNvPicPr>
            <a:picLocks noChangeAspect="1"/>
          </p:cNvPicPr>
          <p:nvPr/>
        </p:nvPicPr>
        <p:blipFill>
          <a:blip r:embed="rId2"/>
          <a:stretch>
            <a:fillRect/>
          </a:stretch>
        </p:blipFill>
        <p:spPr>
          <a:xfrm>
            <a:off x="781528" y="0"/>
            <a:ext cx="7601725" cy="6858000"/>
          </a:xfrm>
          <a:prstGeom prst="rect">
            <a:avLst/>
          </a:prstGeom>
        </p:spPr>
      </p:pic>
    </p:spTree>
    <p:extLst>
      <p:ext uri="{BB962C8B-B14F-4D97-AF65-F5344CB8AC3E}">
        <p14:creationId xmlns:p14="http://schemas.microsoft.com/office/powerpoint/2010/main" val="31644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C72EA9F-509E-40D2-AEB1-3A87D1528D8A}"/>
              </a:ext>
            </a:extLst>
          </p:cNvPr>
          <p:cNvSpPr>
            <a:spLocks noGrp="1"/>
          </p:cNvSpPr>
          <p:nvPr>
            <p:ph type="ctrTitle"/>
          </p:nvPr>
        </p:nvSpPr>
        <p:spPr>
          <a:xfrm>
            <a:off x="3723542" y="6025660"/>
            <a:ext cx="5134708" cy="518171"/>
          </a:xfrm>
        </p:spPr>
        <p:txBody>
          <a:bodyPr/>
          <a:lstStyle/>
          <a:p>
            <a:r>
              <a:rPr lang="en-US" sz="2800" dirty="0"/>
              <a:t>www.floodtraining.vt.gov</a:t>
            </a:r>
          </a:p>
        </p:txBody>
      </p:sp>
      <p:sp>
        <p:nvSpPr>
          <p:cNvPr id="5" name="TextBox 4"/>
          <p:cNvSpPr txBox="1"/>
          <p:nvPr/>
        </p:nvSpPr>
        <p:spPr>
          <a:xfrm>
            <a:off x="2337955" y="1257300"/>
            <a:ext cx="184731" cy="369332"/>
          </a:xfrm>
          <a:prstGeom prst="rect">
            <a:avLst/>
          </a:prstGeom>
          <a:noFill/>
        </p:spPr>
        <p:txBody>
          <a:bodyPr wrap="none" rtlCol="0">
            <a:spAutoFit/>
          </a:bodyPr>
          <a:lstStyle/>
          <a:p>
            <a:endParaRPr lang="en-US" dirty="0"/>
          </a:p>
        </p:txBody>
      </p:sp>
      <p:pic>
        <p:nvPicPr>
          <p:cNvPr id="3076" name="Picture 4" descr="mage result for why protect river corridors verm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09" y="5283"/>
            <a:ext cx="8333509" cy="6852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660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4382" y="0"/>
            <a:ext cx="5655235" cy="6858000"/>
          </a:xfrm>
          <a:prstGeom prst="rect">
            <a:avLst/>
          </a:prstGeom>
        </p:spPr>
      </p:pic>
    </p:spTree>
    <p:extLst>
      <p:ext uri="{BB962C8B-B14F-4D97-AF65-F5344CB8AC3E}">
        <p14:creationId xmlns:p14="http://schemas.microsoft.com/office/powerpoint/2010/main" val="399365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hat To Do Next">
            <a:extLst>
              <a:ext uri="{FF2B5EF4-FFF2-40B4-BE49-F238E27FC236}">
                <a16:creationId xmlns:a16="http://schemas.microsoft.com/office/drawing/2014/main" id="{CD9DC272-1D87-4C18-ABFC-2A2049258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22" y="79717"/>
            <a:ext cx="8572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A524B9D-4609-4F4E-B93D-6F83CFD7F15A}"/>
              </a:ext>
            </a:extLst>
          </p:cNvPr>
          <p:cNvSpPr txBox="1">
            <a:spLocks/>
          </p:cNvSpPr>
          <p:nvPr/>
        </p:nvSpPr>
        <p:spPr>
          <a:xfrm>
            <a:off x="3642214" y="5824056"/>
            <a:ext cx="5134708" cy="518171"/>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2C7C9F"/>
                </a:solidFill>
                <a:effectLst/>
                <a:uLnTx/>
                <a:uFillTx/>
                <a:latin typeface="News Gothic MT"/>
                <a:ea typeface="+mj-ea"/>
                <a:cs typeface="+mj-cs"/>
              </a:rPr>
              <a:t>www.floodtraining.vt.gov</a:t>
            </a:r>
          </a:p>
        </p:txBody>
      </p:sp>
    </p:spTree>
    <p:extLst>
      <p:ext uri="{BB962C8B-B14F-4D97-AF65-F5344CB8AC3E}">
        <p14:creationId xmlns:p14="http://schemas.microsoft.com/office/powerpoint/2010/main" val="3771781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C72EA9F-509E-40D2-AEB1-3A87D1528D8A}"/>
              </a:ext>
            </a:extLst>
          </p:cNvPr>
          <p:cNvSpPr>
            <a:spLocks noGrp="1"/>
          </p:cNvSpPr>
          <p:nvPr>
            <p:ph type="ctrTitle"/>
          </p:nvPr>
        </p:nvSpPr>
        <p:spPr>
          <a:xfrm>
            <a:off x="3723542" y="6025660"/>
            <a:ext cx="5134708" cy="518171"/>
          </a:xfrm>
        </p:spPr>
        <p:txBody>
          <a:bodyPr/>
          <a:lstStyle/>
          <a:p>
            <a:r>
              <a:rPr lang="en-US" sz="2800" dirty="0"/>
              <a:t>www.floodtraining.vt.gov</a:t>
            </a:r>
          </a:p>
        </p:txBody>
      </p:sp>
      <p:sp>
        <p:nvSpPr>
          <p:cNvPr id="2" name="TextBox 1"/>
          <p:cNvSpPr txBox="1"/>
          <p:nvPr/>
        </p:nvSpPr>
        <p:spPr>
          <a:xfrm>
            <a:off x="0" y="0"/>
            <a:ext cx="9144000" cy="5324535"/>
          </a:xfrm>
          <a:prstGeom prst="rect">
            <a:avLst/>
          </a:prstGeom>
          <a:solidFill>
            <a:schemeClr val="bg2"/>
          </a:solidFill>
        </p:spPr>
        <p:txBody>
          <a:bodyPr wrap="square" rtlCol="0">
            <a:spAutoFit/>
          </a:bodyPr>
          <a:lstStyle/>
          <a:p>
            <a:endParaRPr lang="en-US" sz="2800" b="1" u="sng" dirty="0">
              <a:latin typeface="Arial" charset="0"/>
              <a:ea typeface="Arial" charset="0"/>
              <a:cs typeface="Arial" charset="0"/>
            </a:endParaRPr>
          </a:p>
          <a:p>
            <a:r>
              <a:rPr lang="en-US" sz="3200" b="1" dirty="0">
                <a:latin typeface="Arial" charset="0"/>
                <a:ea typeface="Arial" charset="0"/>
                <a:cs typeface="Arial" charset="0"/>
              </a:rPr>
              <a:t>	</a:t>
            </a:r>
            <a:r>
              <a:rPr lang="en-US" sz="3200" b="1" u="sng" dirty="0">
                <a:latin typeface="Arial" charset="0"/>
                <a:ea typeface="Arial" charset="0"/>
                <a:cs typeface="Arial" charset="0"/>
              </a:rPr>
              <a:t>Protect Core Functions of Floodplains</a:t>
            </a:r>
          </a:p>
          <a:p>
            <a:endParaRPr lang="en-US" sz="2800" b="1" u="sng" dirty="0">
              <a:latin typeface="Arial" charset="0"/>
              <a:ea typeface="Arial" charset="0"/>
              <a:cs typeface="Arial" charset="0"/>
            </a:endParaRPr>
          </a:p>
          <a:p>
            <a:pPr marL="971550" lvl="1" indent="-514350">
              <a:buFont typeface="+mj-lt"/>
              <a:buAutoNum type="arabicPeriod"/>
            </a:pPr>
            <a:r>
              <a:rPr lang="en-US" sz="3200" dirty="0">
                <a:latin typeface="Arial" charset="0"/>
                <a:ea typeface="Arial" charset="0"/>
                <a:cs typeface="Arial" charset="0"/>
              </a:rPr>
              <a:t>Flood water storage, flood water movement</a:t>
            </a:r>
          </a:p>
          <a:p>
            <a:pPr marL="971550" lvl="1" indent="-514350">
              <a:buFont typeface="+mj-lt"/>
              <a:buAutoNum type="arabicPeriod"/>
            </a:pPr>
            <a:r>
              <a:rPr lang="en-US" sz="3200" dirty="0">
                <a:latin typeface="Arial" charset="0"/>
                <a:ea typeface="Arial" charset="0"/>
                <a:cs typeface="Arial" charset="0"/>
              </a:rPr>
              <a:t>Agriculture, forestry, reliable water power</a:t>
            </a:r>
          </a:p>
          <a:p>
            <a:pPr marL="971550" lvl="1" indent="-514350">
              <a:buFont typeface="+mj-lt"/>
              <a:buAutoNum type="arabicPeriod"/>
            </a:pPr>
            <a:r>
              <a:rPr lang="en-US" sz="3200" dirty="0">
                <a:latin typeface="Arial" charset="0"/>
                <a:ea typeface="Arial" charset="0"/>
                <a:cs typeface="Arial" charset="0"/>
              </a:rPr>
              <a:t>Groundwater recharge</a:t>
            </a:r>
          </a:p>
          <a:p>
            <a:pPr marL="971550" lvl="1" indent="-514350">
              <a:buFont typeface="+mj-lt"/>
              <a:buAutoNum type="arabicPeriod"/>
            </a:pPr>
            <a:r>
              <a:rPr lang="en-US" sz="3200" dirty="0">
                <a:latin typeface="Arial" charset="0"/>
                <a:ea typeface="Arial" charset="0"/>
                <a:cs typeface="Arial" charset="0"/>
              </a:rPr>
              <a:t>Water quality protection (trap sediments)</a:t>
            </a:r>
          </a:p>
          <a:p>
            <a:pPr marL="971550" lvl="1" indent="-514350">
              <a:buFont typeface="+mj-lt"/>
              <a:buAutoNum type="arabicPeriod"/>
            </a:pPr>
            <a:r>
              <a:rPr lang="en-US" sz="3200" dirty="0">
                <a:latin typeface="Arial" charset="0"/>
                <a:ea typeface="Arial" charset="0"/>
                <a:cs typeface="Arial" charset="0"/>
              </a:rPr>
              <a:t>Soil development</a:t>
            </a:r>
          </a:p>
          <a:p>
            <a:pPr marL="971550" lvl="1" indent="-514350">
              <a:buFont typeface="+mj-lt"/>
              <a:buAutoNum type="arabicPeriod"/>
            </a:pPr>
            <a:r>
              <a:rPr lang="en-US" sz="3200" dirty="0">
                <a:latin typeface="Arial" charset="0"/>
                <a:ea typeface="Arial" charset="0"/>
                <a:cs typeface="Arial" charset="0"/>
              </a:rPr>
              <a:t>Wildlife and fish habitat</a:t>
            </a:r>
          </a:p>
          <a:p>
            <a:pPr marL="971550" lvl="1" indent="-514350">
              <a:buFont typeface="+mj-lt"/>
              <a:buAutoNum type="arabicPeriod"/>
            </a:pPr>
            <a:r>
              <a:rPr lang="en-US" sz="3200" dirty="0">
                <a:latin typeface="Arial" charset="0"/>
                <a:ea typeface="Arial" charset="0"/>
                <a:cs typeface="Arial" charset="0"/>
              </a:rPr>
              <a:t>Community recreation, beauty, inspiration</a:t>
            </a:r>
          </a:p>
          <a:p>
            <a:pPr marL="342900" indent="-342900">
              <a:buAutoNum type="arabicPeriod"/>
            </a:pPr>
            <a:endParaRPr lang="en-US" sz="2800" dirty="0"/>
          </a:p>
        </p:txBody>
      </p:sp>
    </p:spTree>
    <p:extLst>
      <p:ext uri="{BB962C8B-B14F-4D97-AF65-F5344CB8AC3E}">
        <p14:creationId xmlns:p14="http://schemas.microsoft.com/office/powerpoint/2010/main" val="1409148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C72EA9F-509E-40D2-AEB1-3A87D1528D8A}"/>
              </a:ext>
            </a:extLst>
          </p:cNvPr>
          <p:cNvSpPr>
            <a:spLocks noGrp="1"/>
          </p:cNvSpPr>
          <p:nvPr>
            <p:ph type="ctrTitle"/>
          </p:nvPr>
        </p:nvSpPr>
        <p:spPr>
          <a:xfrm>
            <a:off x="3723542" y="6025660"/>
            <a:ext cx="5134708" cy="518171"/>
          </a:xfrm>
        </p:spPr>
        <p:txBody>
          <a:bodyPr/>
          <a:lstStyle/>
          <a:p>
            <a:r>
              <a:rPr lang="en-US" sz="2800" dirty="0"/>
              <a:t>www.floodtraining.vt.gov</a:t>
            </a:r>
          </a:p>
        </p:txBody>
      </p:sp>
      <p:pic>
        <p:nvPicPr>
          <p:cNvPr id="4" name="Picture 3"/>
          <p:cNvPicPr>
            <a:picLocks noChangeAspect="1"/>
          </p:cNvPicPr>
          <p:nvPr/>
        </p:nvPicPr>
        <p:blipFill rotWithShape="1">
          <a:blip r:embed="rId2"/>
          <a:srcRect t="12110"/>
          <a:stretch/>
        </p:blipFill>
        <p:spPr>
          <a:xfrm>
            <a:off x="0" y="0"/>
            <a:ext cx="9144000" cy="5414278"/>
          </a:xfrm>
          <a:prstGeom prst="rect">
            <a:avLst/>
          </a:prstGeom>
        </p:spPr>
      </p:pic>
    </p:spTree>
    <p:extLst>
      <p:ext uri="{BB962C8B-B14F-4D97-AF65-F5344CB8AC3E}">
        <p14:creationId xmlns:p14="http://schemas.microsoft.com/office/powerpoint/2010/main" val="1230535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age result for meander belt river corridors verm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681" y="0"/>
            <a:ext cx="66916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661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5" descr="pg 23 Flooded property"/>
          <p:cNvPicPr>
            <a:picLocks noChangeAspect="1" noChangeArrowheads="1"/>
          </p:cNvPicPr>
          <p:nvPr/>
        </p:nvPicPr>
        <p:blipFill>
          <a:blip r:embed="rId3" cstate="print"/>
          <a:srcRect/>
          <a:stretch>
            <a:fillRect/>
          </a:stretch>
        </p:blipFill>
        <p:spPr bwMode="auto">
          <a:xfrm>
            <a:off x="0" y="-10311"/>
            <a:ext cx="9146650" cy="5896455"/>
          </a:xfrm>
          <a:prstGeom prst="rect">
            <a:avLst/>
          </a:prstGeom>
          <a:noFill/>
          <a:ln w="3175">
            <a:solidFill>
              <a:schemeClr val="bg1"/>
            </a:solidFill>
            <a:miter lim="800000"/>
            <a:headEnd/>
            <a:tailEnd/>
          </a:ln>
        </p:spPr>
      </p:pic>
      <p:grpSp>
        <p:nvGrpSpPr>
          <p:cNvPr id="169992" name="Group 169991">
            <a:extLst>
              <a:ext uri="{FF2B5EF4-FFF2-40B4-BE49-F238E27FC236}">
                <a16:creationId xmlns:a16="http://schemas.microsoft.com/office/drawing/2014/main" id="{5D47A53A-B1A8-4D86-87B4-51F072945511}"/>
              </a:ext>
            </a:extLst>
          </p:cNvPr>
          <p:cNvGrpSpPr/>
          <p:nvPr/>
        </p:nvGrpSpPr>
        <p:grpSpPr>
          <a:xfrm>
            <a:off x="381000" y="2438400"/>
            <a:ext cx="7239000" cy="1208238"/>
            <a:chOff x="381000" y="2438400"/>
            <a:chExt cx="7239000" cy="1208238"/>
          </a:xfrm>
        </p:grpSpPr>
        <p:sp>
          <p:nvSpPr>
            <p:cNvPr id="6" name="TextBox 5">
              <a:extLst>
                <a:ext uri="{FF2B5EF4-FFF2-40B4-BE49-F238E27FC236}">
                  <a16:creationId xmlns:a16="http://schemas.microsoft.com/office/drawing/2014/main" id="{EAD635A6-718C-44D8-847F-760EEA135D0A}"/>
                </a:ext>
              </a:extLst>
            </p:cNvPr>
            <p:cNvSpPr txBox="1"/>
            <p:nvPr/>
          </p:nvSpPr>
          <p:spPr>
            <a:xfrm>
              <a:off x="381000" y="2948226"/>
              <a:ext cx="1454007" cy="698412"/>
            </a:xfrm>
            <a:prstGeom prst="rect">
              <a:avLst/>
            </a:prstGeom>
            <a:solidFill>
              <a:srgbClr val="FFFFFF">
                <a:alpha val="52000"/>
              </a:srgbClr>
            </a:solidFill>
          </p:spPr>
          <p:txBody>
            <a:bodyPr wrap="square" lIns="82058" tIns="41029" rIns="82058" bIns="4102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Goudy Old Style" pitchFamily="18" charset="0"/>
                  <a:ea typeface="+mn-ea"/>
                  <a:cs typeface="+mn-cs"/>
                </a:rPr>
                <a:t>Base flood elevation</a:t>
              </a:r>
            </a:p>
          </p:txBody>
        </p:sp>
        <p:grpSp>
          <p:nvGrpSpPr>
            <p:cNvPr id="169991" name="Group 169990">
              <a:extLst>
                <a:ext uri="{FF2B5EF4-FFF2-40B4-BE49-F238E27FC236}">
                  <a16:creationId xmlns:a16="http://schemas.microsoft.com/office/drawing/2014/main" id="{DCF2173F-8DA6-4EED-8004-2A03B63DD965}"/>
                </a:ext>
              </a:extLst>
            </p:cNvPr>
            <p:cNvGrpSpPr/>
            <p:nvPr/>
          </p:nvGrpSpPr>
          <p:grpSpPr>
            <a:xfrm>
              <a:off x="914400" y="2438400"/>
              <a:ext cx="6705600" cy="398057"/>
              <a:chOff x="914400" y="2438400"/>
              <a:chExt cx="6705600" cy="398057"/>
            </a:xfrm>
          </p:grpSpPr>
          <p:cxnSp>
            <p:nvCxnSpPr>
              <p:cNvPr id="16" name="Straight Connector 15">
                <a:extLst>
                  <a:ext uri="{FF2B5EF4-FFF2-40B4-BE49-F238E27FC236}">
                    <a16:creationId xmlns:a16="http://schemas.microsoft.com/office/drawing/2014/main" id="{2C948EEA-217F-4BFA-86EB-28BC95A1B967}"/>
                  </a:ext>
                </a:extLst>
              </p:cNvPr>
              <p:cNvCxnSpPr>
                <a:cxnSpLocks/>
              </p:cNvCxnSpPr>
              <p:nvPr/>
            </p:nvCxnSpPr>
            <p:spPr>
              <a:xfrm>
                <a:off x="914400" y="2667000"/>
                <a:ext cx="1600200" cy="169457"/>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0" name="Straight Connector 19">
                <a:extLst>
                  <a:ext uri="{FF2B5EF4-FFF2-40B4-BE49-F238E27FC236}">
                    <a16:creationId xmlns:a16="http://schemas.microsoft.com/office/drawing/2014/main" id="{5CFE807A-31D9-4F7E-8C27-2B326B6CD4EA}"/>
                  </a:ext>
                </a:extLst>
              </p:cNvPr>
              <p:cNvCxnSpPr>
                <a:cxnSpLocks/>
              </p:cNvCxnSpPr>
              <p:nvPr/>
            </p:nvCxnSpPr>
            <p:spPr>
              <a:xfrm flipV="1">
                <a:off x="2514600" y="2667000"/>
                <a:ext cx="2139807" cy="169457"/>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9" name="Straight Connector 28">
                <a:extLst>
                  <a:ext uri="{FF2B5EF4-FFF2-40B4-BE49-F238E27FC236}">
                    <a16:creationId xmlns:a16="http://schemas.microsoft.com/office/drawing/2014/main" id="{3E1A84FA-3864-435C-AD6B-FC7B8F14E557}"/>
                  </a:ext>
                </a:extLst>
              </p:cNvPr>
              <p:cNvCxnSpPr>
                <a:cxnSpLocks/>
              </p:cNvCxnSpPr>
              <p:nvPr/>
            </p:nvCxnSpPr>
            <p:spPr>
              <a:xfrm flipV="1">
                <a:off x="5486400" y="2438400"/>
                <a:ext cx="2133600" cy="152400"/>
              </a:xfrm>
              <a:prstGeom prst="line">
                <a:avLst/>
              </a:prstGeom>
              <a:ln/>
            </p:spPr>
            <p:style>
              <a:lnRef idx="2">
                <a:schemeClr val="accent6"/>
              </a:lnRef>
              <a:fillRef idx="0">
                <a:schemeClr val="accent6"/>
              </a:fillRef>
              <a:effectRef idx="1">
                <a:schemeClr val="accent6"/>
              </a:effectRef>
              <a:fontRef idx="minor">
                <a:schemeClr val="tx1"/>
              </a:fontRef>
            </p:style>
          </p:cxnSp>
        </p:grpSp>
      </p:grpSp>
    </p:spTree>
    <p:extLst>
      <p:ext uri="{BB962C8B-B14F-4D97-AF65-F5344CB8AC3E}">
        <p14:creationId xmlns:p14="http://schemas.microsoft.com/office/powerpoint/2010/main" val="3384837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9992"/>
                                        </p:tgtEl>
                                        <p:attrNameLst>
                                          <p:attrName>style.visibility</p:attrName>
                                        </p:attrNameLst>
                                      </p:cBhvr>
                                      <p:to>
                                        <p:strVal val="visible"/>
                                      </p:to>
                                    </p:set>
                                    <p:animEffect transition="in" filter="fade">
                                      <p:cBhvr>
                                        <p:cTn id="7" dur="1000"/>
                                        <p:tgtEl>
                                          <p:spTgt spid="169992"/>
                                        </p:tgtEl>
                                      </p:cBhvr>
                                    </p:animEffect>
                                    <p:anim calcmode="lin" valueType="num">
                                      <p:cBhvr>
                                        <p:cTn id="8" dur="1000" fill="hold"/>
                                        <p:tgtEl>
                                          <p:spTgt spid="169992"/>
                                        </p:tgtEl>
                                        <p:attrNameLst>
                                          <p:attrName>ppt_x</p:attrName>
                                        </p:attrNameLst>
                                      </p:cBhvr>
                                      <p:tavLst>
                                        <p:tav tm="0">
                                          <p:val>
                                            <p:strVal val="#ppt_x"/>
                                          </p:val>
                                        </p:tav>
                                        <p:tav tm="100000">
                                          <p:val>
                                            <p:strVal val="#ppt_x"/>
                                          </p:val>
                                        </p:tav>
                                      </p:tavLst>
                                    </p:anim>
                                    <p:anim calcmode="lin" valueType="num">
                                      <p:cBhvr>
                                        <p:cTn id="9" dur="1000" fill="hold"/>
                                        <p:tgtEl>
                                          <p:spTgt spid="1699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ge result for base flood elevation verm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 y="0"/>
            <a:ext cx="9145225" cy="517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34861"/>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4"/>
          <p:cNvPicPr>
            <a:picLocks noChangeAspect="1" noChangeArrowheads="1"/>
          </p:cNvPicPr>
          <p:nvPr/>
        </p:nvPicPr>
        <p:blipFill>
          <a:blip r:embed="rId3" cstate="print"/>
          <a:srcRect/>
          <a:stretch>
            <a:fillRect/>
          </a:stretch>
        </p:blipFill>
        <p:spPr bwMode="auto">
          <a:xfrm>
            <a:off x="4541837" y="900546"/>
            <a:ext cx="4602163" cy="3656013"/>
          </a:xfrm>
          <a:prstGeom prst="rect">
            <a:avLst/>
          </a:prstGeom>
          <a:noFill/>
          <a:ln w="9525">
            <a:noFill/>
            <a:miter lim="800000"/>
            <a:headEnd/>
            <a:tailEnd/>
          </a:ln>
        </p:spPr>
      </p:pic>
      <p:sp>
        <p:nvSpPr>
          <p:cNvPr id="10244" name="Text Box 6"/>
          <p:cNvSpPr txBox="1">
            <a:spLocks noChangeArrowheads="1"/>
          </p:cNvSpPr>
          <p:nvPr/>
        </p:nvSpPr>
        <p:spPr bwMode="auto">
          <a:xfrm>
            <a:off x="5205844" y="4769428"/>
            <a:ext cx="3503625" cy="124317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Arial" charset="0"/>
                <a:ea typeface="Arial" charset="0"/>
                <a:cs typeface="Arial" charset="0"/>
              </a:rPr>
              <a:t>Add openings in your foundation walls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Arial" charset="0"/>
                <a:ea typeface="Arial" charset="0"/>
                <a:cs typeface="Arial" charset="0"/>
              </a:rPr>
              <a:t>(flood vents)</a:t>
            </a:r>
          </a:p>
        </p:txBody>
      </p:sp>
      <p:pic>
        <p:nvPicPr>
          <p:cNvPr id="4" name="Picture 6"/>
          <p:cNvPicPr>
            <a:picLocks noChangeAspect="1" noChangeArrowheads="1"/>
          </p:cNvPicPr>
          <p:nvPr/>
        </p:nvPicPr>
        <p:blipFill>
          <a:blip r:embed="rId4" cstate="print"/>
          <a:srcRect/>
          <a:stretch>
            <a:fillRect/>
          </a:stretch>
        </p:blipFill>
        <p:spPr bwMode="auto">
          <a:xfrm>
            <a:off x="0" y="902793"/>
            <a:ext cx="4373799" cy="3653766"/>
          </a:xfrm>
          <a:prstGeom prst="rect">
            <a:avLst/>
          </a:prstGeom>
          <a:noFill/>
          <a:ln w="9525">
            <a:noFill/>
            <a:miter lim="800000"/>
            <a:headEnd/>
            <a:tailEnd/>
          </a:ln>
        </p:spPr>
      </p:pic>
      <p:sp>
        <p:nvSpPr>
          <p:cNvPr id="5" name="Text Box 5"/>
          <p:cNvSpPr txBox="1">
            <a:spLocks noChangeArrowheads="1"/>
          </p:cNvSpPr>
          <p:nvPr/>
        </p:nvSpPr>
        <p:spPr bwMode="auto">
          <a:xfrm>
            <a:off x="501039" y="4769428"/>
            <a:ext cx="3389069"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Arial" charset="0"/>
                <a:ea typeface="Arial" charset="0"/>
                <a:cs typeface="Arial" charset="0"/>
              </a:rPr>
              <a:t>Elevate building utilities</a:t>
            </a:r>
          </a:p>
        </p:txBody>
      </p:sp>
    </p:spTree>
    <p:extLst>
      <p:ext uri="{BB962C8B-B14F-4D97-AF65-F5344CB8AC3E}">
        <p14:creationId xmlns:p14="http://schemas.microsoft.com/office/powerpoint/2010/main" val="2356825915"/>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99BADAA-9A22-4C85-AAD4-77B8ACC8EA5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872" y="0"/>
            <a:ext cx="8572499" cy="6858000"/>
          </a:xfrm>
          <a:prstGeom prst="rect">
            <a:avLst/>
          </a:prstGeom>
        </p:spPr>
      </p:pic>
    </p:spTree>
    <p:extLst>
      <p:ext uri="{BB962C8B-B14F-4D97-AF65-F5344CB8AC3E}">
        <p14:creationId xmlns:p14="http://schemas.microsoft.com/office/powerpoint/2010/main" val="587376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loodready.vermont.gov/sites/floodready/files/images/page_graphics/atla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36" y="-4628"/>
            <a:ext cx="7803472" cy="6862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997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ding Data Under Watershed Map Lay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49" y="-4836"/>
            <a:ext cx="7927759" cy="6862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33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C72EA9F-509E-40D2-AEB1-3A87D1528D8A}"/>
              </a:ext>
            </a:extLst>
          </p:cNvPr>
          <p:cNvSpPr>
            <a:spLocks noGrp="1"/>
          </p:cNvSpPr>
          <p:nvPr>
            <p:ph type="ctrTitle"/>
          </p:nvPr>
        </p:nvSpPr>
        <p:spPr>
          <a:xfrm>
            <a:off x="3723542" y="6025660"/>
            <a:ext cx="5134708" cy="518171"/>
          </a:xfrm>
        </p:spPr>
        <p:txBody>
          <a:bodyPr/>
          <a:lstStyle/>
          <a:p>
            <a:r>
              <a:rPr lang="en-US" sz="2800" dirty="0"/>
              <a:t>www.floodtraining.vt.gov</a:t>
            </a:r>
          </a:p>
        </p:txBody>
      </p:sp>
      <p:pic>
        <p:nvPicPr>
          <p:cNvPr id="4098" name="Picture 2" descr="https://floodtraining.vermont.gov/sites/floodtraining/files/images/2015-04-23-Jville-MP-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771" y="0"/>
            <a:ext cx="8873229" cy="591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01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7916" y="0"/>
            <a:ext cx="7236525" cy="6858000"/>
          </a:xfrm>
          <a:prstGeom prst="rect">
            <a:avLst/>
          </a:prstGeom>
        </p:spPr>
      </p:pic>
    </p:spTree>
    <p:extLst>
      <p:ext uri="{BB962C8B-B14F-4D97-AF65-F5344CB8AC3E}">
        <p14:creationId xmlns:p14="http://schemas.microsoft.com/office/powerpoint/2010/main" val="1568158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ge result for base flood elevation verm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178" y="0"/>
            <a:ext cx="52351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565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7916" y="0"/>
            <a:ext cx="7236525" cy="6858000"/>
          </a:xfrm>
          <a:prstGeom prst="rect">
            <a:avLst/>
          </a:prstGeom>
        </p:spPr>
      </p:pic>
    </p:spTree>
    <p:extLst>
      <p:ext uri="{BB962C8B-B14F-4D97-AF65-F5344CB8AC3E}">
        <p14:creationId xmlns:p14="http://schemas.microsoft.com/office/powerpoint/2010/main" val="1870853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age result for increase in very heavy precipitation verm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9929"/>
            <a:ext cx="9163627" cy="51545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675" y="142043"/>
            <a:ext cx="7515199" cy="707886"/>
          </a:xfrm>
          <a:prstGeom prst="rect">
            <a:avLst/>
          </a:prstGeom>
          <a:noFill/>
        </p:spPr>
        <p:txBody>
          <a:bodyPr wrap="none" rtlCol="0">
            <a:spAutoFit/>
          </a:bodyPr>
          <a:lstStyle/>
          <a:p>
            <a:r>
              <a:rPr lang="en-US" sz="4000" dirty="0">
                <a:solidFill>
                  <a:schemeClr val="accent1"/>
                </a:solidFill>
                <a:latin typeface="Arial" charset="0"/>
                <a:ea typeface="Arial" charset="0"/>
                <a:cs typeface="Arial" charset="0"/>
              </a:rPr>
              <a:t>Why is the update needed now?</a:t>
            </a:r>
          </a:p>
        </p:txBody>
      </p:sp>
    </p:spTree>
    <p:extLst>
      <p:ext uri="{BB962C8B-B14F-4D97-AF65-F5344CB8AC3E}">
        <p14:creationId xmlns:p14="http://schemas.microsoft.com/office/powerpoint/2010/main" val="194780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C72EA9F-509E-40D2-AEB1-3A87D1528D8A}"/>
              </a:ext>
            </a:extLst>
          </p:cNvPr>
          <p:cNvSpPr>
            <a:spLocks noGrp="1"/>
          </p:cNvSpPr>
          <p:nvPr>
            <p:ph type="ctrTitle"/>
          </p:nvPr>
        </p:nvSpPr>
        <p:spPr>
          <a:xfrm>
            <a:off x="3723542" y="6025660"/>
            <a:ext cx="5134708" cy="518171"/>
          </a:xfrm>
        </p:spPr>
        <p:txBody>
          <a:bodyPr/>
          <a:lstStyle/>
          <a:p>
            <a:r>
              <a:rPr lang="en-US" sz="2800" dirty="0"/>
              <a:t>www.floodtraining.vt.gov</a:t>
            </a:r>
          </a:p>
        </p:txBody>
      </p:sp>
      <p:sp>
        <p:nvSpPr>
          <p:cNvPr id="5" name="TextBox 4"/>
          <p:cNvSpPr txBox="1"/>
          <p:nvPr/>
        </p:nvSpPr>
        <p:spPr>
          <a:xfrm>
            <a:off x="2337955" y="1257300"/>
            <a:ext cx="184731" cy="369332"/>
          </a:xfrm>
          <a:prstGeom prst="rect">
            <a:avLst/>
          </a:prstGeom>
          <a:noFill/>
        </p:spPr>
        <p:txBody>
          <a:bodyPr wrap="none" rtlCol="0">
            <a:spAutoFit/>
          </a:bodyPr>
          <a:lstStyle/>
          <a:p>
            <a:endParaRPr lang="en-US" dirty="0"/>
          </a:p>
        </p:txBody>
      </p:sp>
      <p:pic>
        <p:nvPicPr>
          <p:cNvPr id="1028" name="Picture 4" descr="mage result for brandon vermont hurricane ire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06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C72EA9F-509E-40D2-AEB1-3A87D1528D8A}"/>
              </a:ext>
            </a:extLst>
          </p:cNvPr>
          <p:cNvSpPr>
            <a:spLocks noGrp="1"/>
          </p:cNvSpPr>
          <p:nvPr>
            <p:ph type="ctrTitle"/>
          </p:nvPr>
        </p:nvSpPr>
        <p:spPr>
          <a:xfrm>
            <a:off x="3723542" y="6025660"/>
            <a:ext cx="5134708" cy="518171"/>
          </a:xfrm>
        </p:spPr>
        <p:txBody>
          <a:bodyPr/>
          <a:lstStyle/>
          <a:p>
            <a:r>
              <a:rPr lang="en-US" sz="2800" dirty="0"/>
              <a:t>www.floodtraining.vt.gov</a:t>
            </a:r>
          </a:p>
        </p:txBody>
      </p:sp>
      <p:sp>
        <p:nvSpPr>
          <p:cNvPr id="5" name="TextBox 4"/>
          <p:cNvSpPr txBox="1"/>
          <p:nvPr/>
        </p:nvSpPr>
        <p:spPr>
          <a:xfrm>
            <a:off x="2337955" y="1257300"/>
            <a:ext cx="184731" cy="369332"/>
          </a:xfrm>
          <a:prstGeom prst="rect">
            <a:avLst/>
          </a:prstGeom>
          <a:noFill/>
        </p:spPr>
        <p:txBody>
          <a:bodyPr wrap="none" rtlCol="0">
            <a:spAutoFit/>
          </a:bodyPr>
          <a:lstStyle/>
          <a:p>
            <a:endParaRPr lang="en-US" dirty="0"/>
          </a:p>
        </p:txBody>
      </p:sp>
      <p:pic>
        <p:nvPicPr>
          <p:cNvPr id="2050" name="Picture 2" descr="mage result for brandon vermont hurricane ire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 y="444367"/>
            <a:ext cx="9146338" cy="609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777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1104"/>
            <a:ext cx="9144000" cy="6530251"/>
          </a:xfrm>
          <a:prstGeom prst="rect">
            <a:avLst/>
          </a:prstGeom>
        </p:spPr>
      </p:pic>
    </p:spTree>
    <p:extLst>
      <p:ext uri="{BB962C8B-B14F-4D97-AF65-F5344CB8AC3E}">
        <p14:creationId xmlns:p14="http://schemas.microsoft.com/office/powerpoint/2010/main" val="1498009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F27284-690C-41D8-A1B3-2D46AD9493E7}"/>
              </a:ext>
            </a:extLst>
          </p:cNvPr>
          <p:cNvPicPr>
            <a:picLocks noChangeAspect="1"/>
          </p:cNvPicPr>
          <p:nvPr/>
        </p:nvPicPr>
        <p:blipFill>
          <a:blip r:embed="rId3"/>
          <a:stretch>
            <a:fillRect/>
          </a:stretch>
        </p:blipFill>
        <p:spPr>
          <a:xfrm>
            <a:off x="665018" y="0"/>
            <a:ext cx="7822144" cy="6858000"/>
          </a:xfrm>
          <a:prstGeom prst="rect">
            <a:avLst/>
          </a:prstGeom>
        </p:spPr>
      </p:pic>
    </p:spTree>
    <p:extLst>
      <p:ext uri="{BB962C8B-B14F-4D97-AF65-F5344CB8AC3E}">
        <p14:creationId xmlns:p14="http://schemas.microsoft.com/office/powerpoint/2010/main" val="39460707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microsoft.com/sharepoint/v3/fields"/>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1667</TotalTime>
  <Words>244</Words>
  <Application>Microsoft Office PowerPoint</Application>
  <PresentationFormat>On-screen Show (4:3)</PresentationFormat>
  <Paragraphs>30</Paragraphs>
  <Slides>23</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Calibri</vt:lpstr>
      <vt:lpstr>Calibri Light</vt:lpstr>
      <vt:lpstr>Goudy Old Style</vt:lpstr>
      <vt:lpstr>News Gothic MT</vt:lpstr>
      <vt:lpstr>Times New Roman</vt:lpstr>
      <vt:lpstr>Wingdings 2</vt:lpstr>
      <vt:lpstr>Breeze</vt:lpstr>
      <vt:lpstr>Office Theme</vt:lpstr>
      <vt:lpstr>www.floodtraining.vt.gov</vt:lpstr>
      <vt:lpstr>PowerPoint Presentation</vt:lpstr>
      <vt:lpstr>PowerPoint Presentation</vt:lpstr>
      <vt:lpstr>PowerPoint Presentation</vt:lpstr>
      <vt:lpstr>PowerPoint Presentation</vt:lpstr>
      <vt:lpstr>www.floodtraining.vt.gov</vt:lpstr>
      <vt:lpstr>www.floodtraining.vt.gov</vt:lpstr>
      <vt:lpstr>PowerPoint Presentation</vt:lpstr>
      <vt:lpstr>PowerPoint Presentation</vt:lpstr>
      <vt:lpstr>PowerPoint Presentation</vt:lpstr>
      <vt:lpstr>www.floodtraining.vt.gov</vt:lpstr>
      <vt:lpstr>PowerPoint Presentation</vt:lpstr>
      <vt:lpstr>PowerPoint Presentation</vt:lpstr>
      <vt:lpstr>www.floodtraining.vt.gov</vt:lpstr>
      <vt:lpstr>www.floodtraining.vt.gov</vt:lpstr>
      <vt:lpstr>PowerPoint Presentation</vt:lpstr>
      <vt:lpstr>PowerPoint Presentation</vt:lpstr>
      <vt:lpstr>PowerPoint Presentation</vt:lpstr>
      <vt:lpstr>PowerPoint Presentation</vt:lpstr>
      <vt:lpstr>PowerPoint Presentation</vt:lpstr>
      <vt:lpstr>PowerPoint Presentation</vt:lpstr>
      <vt:lpstr>www.floodtraining.vt.gov</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Bryant, Charlene</cp:lastModifiedBy>
  <cp:revision>216</cp:revision>
  <dcterms:created xsi:type="dcterms:W3CDTF">2010-04-12T23:12:02Z</dcterms:created>
  <dcterms:modified xsi:type="dcterms:W3CDTF">2020-06-29T19:21:44Z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